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20" r:id="rId2"/>
    <p:sldId id="305" r:id="rId3"/>
    <p:sldId id="310" r:id="rId4"/>
    <p:sldId id="309" r:id="rId5"/>
    <p:sldId id="312" r:id="rId6"/>
    <p:sldId id="282" r:id="rId7"/>
    <p:sldId id="283" r:id="rId8"/>
    <p:sldId id="331" r:id="rId9"/>
    <p:sldId id="321" r:id="rId10"/>
    <p:sldId id="332" r:id="rId11"/>
    <p:sldId id="308" r:id="rId12"/>
    <p:sldId id="333" r:id="rId13"/>
    <p:sldId id="336" r:id="rId14"/>
    <p:sldId id="335" r:id="rId15"/>
    <p:sldId id="311" r:id="rId16"/>
    <p:sldId id="307" r:id="rId17"/>
    <p:sldId id="317" r:id="rId18"/>
    <p:sldId id="330" r:id="rId19"/>
    <p:sldId id="325" r:id="rId20"/>
    <p:sldId id="329" r:id="rId21"/>
    <p:sldId id="337" r:id="rId22"/>
    <p:sldId id="338" r:id="rId23"/>
    <p:sldId id="314" r:id="rId24"/>
    <p:sldId id="315" r:id="rId25"/>
    <p:sldId id="32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83" d="100"/>
          <a:sy n="83" d="100"/>
        </p:scale>
        <p:origin x="138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58C52-F649-42BF-9729-2D7D73618990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05AB-B1B2-4291-B589-E31DE003257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437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204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333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441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49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286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790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219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0970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040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81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299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6F349-4AF0-4448-8062-D8F10A21EC12}" type="datetimeFigureOut">
              <a:rPr lang="en-ZA" smtClean="0"/>
              <a:t>2017/08/16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9305D-05F0-4EF3-8B7E-CE3E0E3883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7547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en-ZA" sz="3600" dirty="0" smtClean="0"/>
              <a:t>Separation of Functions: a Differentiated Model of Accountability and Oversight </a:t>
            </a: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ZA" dirty="0" err="1" smtClean="0">
                <a:solidFill>
                  <a:schemeClr val="bg1"/>
                </a:solidFill>
              </a:rPr>
              <a:t>Jaap</a:t>
            </a:r>
            <a:r>
              <a:rPr lang="en-ZA" dirty="0" smtClean="0">
                <a:solidFill>
                  <a:schemeClr val="bg1"/>
                </a:solidFill>
              </a:rPr>
              <a:t> de Visser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Council of Speakers – 16 &amp; 17 August 2017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4191000"/>
            <a:ext cx="1524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381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9912" y="2132856"/>
            <a:ext cx="152400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7584" y="44958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80703" y="3352800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51920" y="4221088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73885" y="25146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5536" y="6309320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72" name="TextBox 20"/>
          <p:cNvSpPr txBox="1">
            <a:spLocks noChangeArrowheads="1"/>
          </p:cNvSpPr>
          <p:nvPr/>
        </p:nvSpPr>
        <p:spPr bwMode="auto">
          <a:xfrm>
            <a:off x="1043608" y="6309320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38128" y="6284168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74" name="TextBox 23"/>
          <p:cNvSpPr txBox="1">
            <a:spLocks noChangeArrowheads="1"/>
          </p:cNvSpPr>
          <p:nvPr/>
        </p:nvSpPr>
        <p:spPr bwMode="auto">
          <a:xfrm>
            <a:off x="4126161" y="6309320"/>
            <a:ext cx="8778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7" name="Down Arrow 26"/>
          <p:cNvSpPr/>
          <p:nvPr/>
        </p:nvSpPr>
        <p:spPr>
          <a:xfrm rot="10800000">
            <a:off x="1279499" y="5636096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 rot="10800000">
            <a:off x="4303836" y="5708103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Left-Right Arrow 30"/>
          <p:cNvSpPr/>
          <p:nvPr/>
        </p:nvSpPr>
        <p:spPr>
          <a:xfrm rot="5400000">
            <a:off x="4164930" y="3165946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Left-Right Arrow 31"/>
          <p:cNvSpPr/>
          <p:nvPr/>
        </p:nvSpPr>
        <p:spPr>
          <a:xfrm rot="5400000">
            <a:off x="1048718" y="3958034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0" y="124624"/>
          <a:ext cx="9144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LOCAL GOVERNMENT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NATIONAL</a:t>
                      </a:r>
                      <a:r>
                        <a:rPr lang="en-ZA" b="0" baseline="0" dirty="0" smtClean="0"/>
                        <a:t> / PROVINCIAL PARLIAMENT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95936" y="4613066"/>
            <a:ext cx="1062470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speaker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27584" y="2996952"/>
            <a:ext cx="1184299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s</a:t>
            </a:r>
            <a:r>
              <a:rPr lang="en-US" sz="2000" dirty="0" smtClean="0">
                <a:solidFill>
                  <a:schemeClr val="bg1"/>
                </a:solidFill>
              </a:rPr>
              <a:t>peaker?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6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 local government: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Speaker does not just preside over law making and oversight</a:t>
            </a:r>
          </a:p>
          <a:p>
            <a:endParaRPr lang="en-ZA" dirty="0" smtClean="0"/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0502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 local government: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Speaker does not just preside over law making and oversight but also over </a:t>
            </a:r>
            <a:r>
              <a:rPr lang="en-ZA" dirty="0" smtClean="0">
                <a:solidFill>
                  <a:srgbClr val="FFFF00"/>
                </a:solidFill>
              </a:rPr>
              <a:t>executive and administrative</a:t>
            </a:r>
            <a:r>
              <a:rPr lang="en-ZA" dirty="0" smtClean="0"/>
              <a:t> decision making</a:t>
            </a:r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92309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 local government: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Speaker does not just preside over law making and oversight but also over </a:t>
            </a:r>
            <a:r>
              <a:rPr lang="en-ZA" dirty="0" smtClean="0">
                <a:solidFill>
                  <a:srgbClr val="FFFF00"/>
                </a:solidFill>
              </a:rPr>
              <a:t>executive and administrative</a:t>
            </a:r>
            <a:r>
              <a:rPr lang="en-ZA" dirty="0" smtClean="0"/>
              <a:t> decision making</a:t>
            </a:r>
          </a:p>
          <a:p>
            <a:endParaRPr lang="en-ZA" dirty="0" smtClean="0"/>
          </a:p>
          <a:p>
            <a:r>
              <a:rPr lang="en-ZA" dirty="0" smtClean="0"/>
              <a:t>Speaker is not in charge of a separate legal entity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7873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 local government: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Speaker does not just preside over law making and oversight but also over </a:t>
            </a:r>
            <a:r>
              <a:rPr lang="en-ZA" dirty="0" smtClean="0">
                <a:solidFill>
                  <a:srgbClr val="FFFF00"/>
                </a:solidFill>
              </a:rPr>
              <a:t>executive and administrative</a:t>
            </a:r>
            <a:r>
              <a:rPr lang="en-ZA" dirty="0" smtClean="0"/>
              <a:t> decision making</a:t>
            </a:r>
          </a:p>
          <a:p>
            <a:endParaRPr lang="en-ZA" dirty="0" smtClean="0"/>
          </a:p>
          <a:p>
            <a:r>
              <a:rPr lang="en-ZA" dirty="0" smtClean="0"/>
              <a:t>Speaker is not in charge of a separate legal entity but relies on </a:t>
            </a:r>
            <a:r>
              <a:rPr lang="en-ZA" dirty="0" smtClean="0">
                <a:solidFill>
                  <a:srgbClr val="FFFF00"/>
                </a:solidFill>
              </a:rPr>
              <a:t>same budget</a:t>
            </a:r>
            <a:r>
              <a:rPr lang="en-ZA" dirty="0" smtClean="0"/>
              <a:t>, </a:t>
            </a:r>
            <a:r>
              <a:rPr lang="en-ZA" dirty="0" smtClean="0">
                <a:solidFill>
                  <a:srgbClr val="FFFF00"/>
                </a:solidFill>
              </a:rPr>
              <a:t>same administration</a:t>
            </a:r>
            <a:r>
              <a:rPr lang="en-ZA" dirty="0" smtClean="0"/>
              <a:t> as </a:t>
            </a:r>
            <a:r>
              <a:rPr lang="en-ZA" dirty="0" smtClean="0"/>
              <a:t>Mayor and the MM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946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r>
              <a:rPr lang="en-ZA" dirty="0"/>
              <a:t>w</a:t>
            </a:r>
            <a:r>
              <a:rPr lang="en-ZA" dirty="0" smtClean="0"/>
              <a:t>hat the law says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22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Functions of Speaker </a:t>
            </a:r>
            <a:br>
              <a:rPr lang="en-ZA" dirty="0" smtClean="0"/>
            </a:br>
            <a:r>
              <a:rPr lang="en-ZA" sz="3600" dirty="0" smtClean="0"/>
              <a:t>(Municipal Structures Act)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>
                <a:solidFill>
                  <a:srgbClr val="FFFF00"/>
                </a:solidFill>
              </a:rPr>
              <a:t>convene</a:t>
            </a:r>
            <a:r>
              <a:rPr lang="en-US" sz="2800" dirty="0"/>
              <a:t> council meeting (majority of </a:t>
            </a:r>
            <a:r>
              <a:rPr lang="en-US" sz="2800" dirty="0" err="1"/>
              <a:t>cllrs</a:t>
            </a:r>
            <a:r>
              <a:rPr lang="en-US" sz="2800" dirty="0"/>
              <a:t> can force)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preside </a:t>
            </a:r>
            <a:r>
              <a:rPr lang="en-US" sz="2800" dirty="0" smtClean="0"/>
              <a:t>over council meetings</a:t>
            </a:r>
          </a:p>
          <a:p>
            <a:pPr>
              <a:defRPr/>
            </a:pPr>
            <a:r>
              <a:rPr lang="en-US" sz="2800" dirty="0" smtClean="0"/>
              <a:t>ensure it meets at least </a:t>
            </a:r>
            <a:r>
              <a:rPr lang="en-US" sz="2800" dirty="0" smtClean="0">
                <a:solidFill>
                  <a:srgbClr val="FFFF00"/>
                </a:solidFill>
              </a:rPr>
              <a:t>quarterly</a:t>
            </a:r>
          </a:p>
          <a:p>
            <a:pPr>
              <a:defRPr/>
            </a:pPr>
            <a:r>
              <a:rPr lang="en-US" sz="2800" dirty="0"/>
              <a:t>e</a:t>
            </a:r>
            <a:r>
              <a:rPr lang="en-US" sz="2800" dirty="0" smtClean="0"/>
              <a:t>nsure enforcement of </a:t>
            </a:r>
            <a:r>
              <a:rPr lang="en-US" sz="2800" dirty="0" smtClean="0">
                <a:solidFill>
                  <a:srgbClr val="FFFF00"/>
                </a:solidFill>
              </a:rPr>
              <a:t>Code of Conduct for </a:t>
            </a:r>
            <a:r>
              <a:rPr lang="en-US" sz="2800" dirty="0" err="1" smtClean="0">
                <a:solidFill>
                  <a:srgbClr val="FFFF00"/>
                </a:solidFill>
              </a:rPr>
              <a:t>cllrs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800" dirty="0" smtClean="0"/>
              <a:t>maintain </a:t>
            </a:r>
            <a:r>
              <a:rPr lang="en-US" sz="2800" dirty="0" smtClean="0">
                <a:solidFill>
                  <a:srgbClr val="FFFF00"/>
                </a:solidFill>
              </a:rPr>
              <a:t>order</a:t>
            </a:r>
            <a:r>
              <a:rPr lang="en-US" sz="2800" dirty="0" smtClean="0"/>
              <a:t> during meetings </a:t>
            </a:r>
            <a:r>
              <a:rPr lang="en-US" sz="2800" dirty="0" smtClean="0"/>
              <a:t>in </a:t>
            </a:r>
            <a:r>
              <a:rPr lang="en-US" sz="2800" dirty="0" smtClean="0"/>
              <a:t>accordance with </a:t>
            </a:r>
            <a:r>
              <a:rPr lang="en-US" sz="2800" dirty="0" smtClean="0">
                <a:solidFill>
                  <a:srgbClr val="FFFF00"/>
                </a:solidFill>
              </a:rPr>
              <a:t>rules </a:t>
            </a:r>
            <a:r>
              <a:rPr lang="en-US" sz="2800" dirty="0">
                <a:solidFill>
                  <a:srgbClr val="FFFF00"/>
                </a:solidFill>
              </a:rPr>
              <a:t>and </a:t>
            </a:r>
            <a:r>
              <a:rPr lang="en-US" sz="2800" dirty="0" smtClean="0">
                <a:solidFill>
                  <a:srgbClr val="FFFF00"/>
                </a:solidFill>
              </a:rPr>
              <a:t>orders</a:t>
            </a:r>
          </a:p>
          <a:p>
            <a:pPr>
              <a:defRPr/>
            </a:pPr>
            <a:endParaRPr lang="en-US" sz="2800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casting vote</a:t>
            </a:r>
            <a:r>
              <a:rPr lang="en-US" sz="2800" dirty="0" smtClean="0"/>
              <a:t> (but not for by-laws, budget, loans, rates/fees)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73964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Additional functions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Council may delegate </a:t>
            </a:r>
            <a:r>
              <a:rPr lang="en-ZA" dirty="0" smtClean="0">
                <a:solidFill>
                  <a:srgbClr val="FFFF00"/>
                </a:solidFill>
              </a:rPr>
              <a:t>further</a:t>
            </a:r>
            <a:r>
              <a:rPr lang="en-ZA" dirty="0" smtClean="0"/>
              <a:t> functions</a:t>
            </a:r>
          </a:p>
          <a:p>
            <a:pPr lvl="1"/>
            <a:r>
              <a:rPr lang="en-ZA" dirty="0"/>
              <a:t>e</a:t>
            </a:r>
            <a:r>
              <a:rPr lang="en-ZA" dirty="0" smtClean="0"/>
              <a:t>.g. ward committee system, public participation</a:t>
            </a:r>
          </a:p>
          <a:p>
            <a:endParaRPr lang="en-ZA" dirty="0" smtClean="0"/>
          </a:p>
          <a:p>
            <a:r>
              <a:rPr lang="en-ZA" dirty="0" smtClean="0"/>
              <a:t>My advice: </a:t>
            </a:r>
          </a:p>
          <a:p>
            <a:pPr lvl="1"/>
            <a:r>
              <a:rPr lang="en-ZA" dirty="0" smtClean="0"/>
              <a:t>take care </a:t>
            </a:r>
            <a:r>
              <a:rPr lang="en-ZA" dirty="0" smtClean="0">
                <a:solidFill>
                  <a:srgbClr val="FFFF00"/>
                </a:solidFill>
              </a:rPr>
              <a:t>not to blur lines</a:t>
            </a:r>
            <a:r>
              <a:rPr lang="en-ZA" dirty="0" smtClean="0"/>
              <a:t> between the Executive / Speaker</a:t>
            </a:r>
          </a:p>
          <a:p>
            <a:pPr lvl="1"/>
            <a:r>
              <a:rPr lang="en-ZA" dirty="0"/>
              <a:t>s</a:t>
            </a:r>
            <a:r>
              <a:rPr lang="en-ZA" dirty="0" smtClean="0"/>
              <a:t>pecial focus on ensuring that council is able to exercise </a:t>
            </a:r>
            <a:r>
              <a:rPr lang="en-ZA" dirty="0" smtClean="0">
                <a:solidFill>
                  <a:srgbClr val="FFFF00"/>
                </a:solidFill>
              </a:rPr>
              <a:t>oversight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588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 algn="ctr">
              <a:buNone/>
            </a:pPr>
            <a:r>
              <a:rPr lang="en-ZA" dirty="0" smtClean="0"/>
              <a:t>a focus on </a:t>
            </a:r>
            <a:r>
              <a:rPr lang="en-ZA" dirty="0" smtClean="0">
                <a:solidFill>
                  <a:srgbClr val="FFFF00"/>
                </a:solidFill>
              </a:rPr>
              <a:t>oversight</a:t>
            </a:r>
            <a:endParaRPr lang="en-Z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971550" y="-76200"/>
            <a:ext cx="7689850" cy="1143000"/>
          </a:xfrm>
        </p:spPr>
        <p:txBody>
          <a:bodyPr/>
          <a:lstStyle/>
          <a:p>
            <a:r>
              <a:rPr lang="en-ZA" altLang="en-US" smtClean="0"/>
              <a:t>Why “oversight”?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3520"/>
            <a:ext cx="8458200" cy="4495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ZA" sz="2800" dirty="0" smtClean="0"/>
              <a:t>essential for </a:t>
            </a:r>
            <a:r>
              <a:rPr lang="en-ZA" sz="2800" b="1" dirty="0" smtClean="0">
                <a:solidFill>
                  <a:srgbClr val="FFFF00"/>
                </a:solidFill>
              </a:rPr>
              <a:t>good </a:t>
            </a:r>
            <a:r>
              <a:rPr lang="en-ZA" sz="2800" b="1" dirty="0" smtClean="0">
                <a:solidFill>
                  <a:srgbClr val="FFFF00"/>
                </a:solidFill>
              </a:rPr>
              <a:t>governance </a:t>
            </a:r>
            <a:r>
              <a:rPr lang="en-ZA" sz="2800" dirty="0" smtClean="0"/>
              <a:t>and </a:t>
            </a:r>
            <a:r>
              <a:rPr lang="en-ZA" sz="2800" b="1" dirty="0" smtClean="0">
                <a:solidFill>
                  <a:srgbClr val="FFFF00"/>
                </a:solidFill>
              </a:rPr>
              <a:t>service delivery</a:t>
            </a:r>
            <a:endParaRPr lang="en-ZA" sz="2800" b="1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ZA" sz="2800" dirty="0"/>
              <a:t>e</a:t>
            </a:r>
            <a:r>
              <a:rPr lang="en-ZA" sz="2800" dirty="0" smtClean="0"/>
              <a:t>xecutive </a:t>
            </a:r>
            <a:r>
              <a:rPr lang="en-ZA" sz="2800" dirty="0" smtClean="0"/>
              <a:t>has </a:t>
            </a:r>
            <a:r>
              <a:rPr lang="en-ZA" sz="2800" b="1" dirty="0" smtClean="0">
                <a:solidFill>
                  <a:srgbClr val="FFFF00"/>
                </a:solidFill>
              </a:rPr>
              <a:t>authority </a:t>
            </a:r>
            <a:r>
              <a:rPr lang="en-ZA" sz="2800" b="1" dirty="0" smtClean="0">
                <a:solidFill>
                  <a:srgbClr val="FFFF00"/>
                </a:solidFill>
              </a:rPr>
              <a:t>to implement</a:t>
            </a:r>
            <a:r>
              <a:rPr lang="en-ZA" sz="2800" dirty="0" smtClean="0"/>
              <a:t> </a:t>
            </a:r>
            <a:r>
              <a:rPr lang="en-ZA" sz="2800" dirty="0" smtClean="0"/>
              <a:t>but must </a:t>
            </a:r>
            <a:r>
              <a:rPr lang="en-ZA" sz="2800" b="1" dirty="0" smtClean="0">
                <a:solidFill>
                  <a:srgbClr val="FFFF00"/>
                </a:solidFill>
              </a:rPr>
              <a:t>answer </a:t>
            </a:r>
            <a:r>
              <a:rPr lang="en-ZA" sz="2800" b="1" dirty="0" smtClean="0">
                <a:solidFill>
                  <a:srgbClr val="FFFF00"/>
                </a:solidFill>
              </a:rPr>
              <a:t>to the </a:t>
            </a:r>
            <a:r>
              <a:rPr lang="en-ZA" sz="2800" b="1" dirty="0" smtClean="0">
                <a:solidFill>
                  <a:srgbClr val="FFFF00"/>
                </a:solidFill>
              </a:rPr>
              <a:t>Council</a:t>
            </a:r>
            <a:endParaRPr lang="en-ZA" sz="2800" dirty="0" smtClean="0"/>
          </a:p>
          <a:p>
            <a:pPr>
              <a:defRPr/>
            </a:pPr>
            <a:r>
              <a:rPr lang="en-ZA" sz="2800" dirty="0" smtClean="0"/>
              <a:t>Council </a:t>
            </a:r>
            <a:r>
              <a:rPr lang="en-ZA" sz="2800" b="1" dirty="0" smtClean="0">
                <a:solidFill>
                  <a:srgbClr val="FFFF00"/>
                </a:solidFill>
              </a:rPr>
              <a:t>must follow up</a:t>
            </a:r>
            <a:r>
              <a:rPr lang="en-ZA" sz="2800" b="1" dirty="0" smtClean="0"/>
              <a:t> </a:t>
            </a:r>
            <a:r>
              <a:rPr lang="en-ZA" sz="2800" dirty="0" smtClean="0"/>
              <a:t>that the executive </a:t>
            </a:r>
            <a:r>
              <a:rPr lang="en-ZA" sz="2800" dirty="0" smtClean="0"/>
              <a:t>&amp; administration </a:t>
            </a:r>
            <a:r>
              <a:rPr lang="en-ZA" sz="2800" dirty="0" smtClean="0"/>
              <a:t>implement council decisions</a:t>
            </a:r>
          </a:p>
          <a:p>
            <a:pPr lvl="1">
              <a:defRPr/>
            </a:pPr>
            <a:r>
              <a:rPr lang="en-ZA" dirty="0" smtClean="0"/>
              <a:t>budget is being spent</a:t>
            </a:r>
          </a:p>
          <a:p>
            <a:pPr lvl="1">
              <a:defRPr/>
            </a:pPr>
            <a:r>
              <a:rPr lang="en-ZA" dirty="0" smtClean="0"/>
              <a:t>resolutions are implemented</a:t>
            </a:r>
          </a:p>
          <a:p>
            <a:pPr lvl="1">
              <a:defRPr/>
            </a:pPr>
            <a:r>
              <a:rPr lang="en-ZA" dirty="0" smtClean="0"/>
              <a:t>law </a:t>
            </a:r>
            <a:r>
              <a:rPr lang="en-ZA" dirty="0" smtClean="0"/>
              <a:t>/ policies adhered to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41471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mtClean="0"/>
              <a:t>g</a:t>
            </a:r>
            <a:r>
              <a:rPr lang="en-ZA" smtClean="0"/>
              <a:t>ood </a:t>
            </a:r>
            <a:r>
              <a:rPr lang="en-ZA" dirty="0" smtClean="0"/>
              <a:t>governance</a:t>
            </a:r>
          </a:p>
          <a:p>
            <a:r>
              <a:rPr lang="en-ZA" dirty="0" smtClean="0"/>
              <a:t>division </a:t>
            </a:r>
            <a:r>
              <a:rPr lang="en-ZA" dirty="0" smtClean="0"/>
              <a:t>of </a:t>
            </a:r>
            <a:r>
              <a:rPr lang="en-ZA" dirty="0" smtClean="0">
                <a:solidFill>
                  <a:srgbClr val="FFFF00"/>
                </a:solidFill>
              </a:rPr>
              <a:t>roles</a:t>
            </a:r>
            <a:r>
              <a:rPr lang="en-ZA" dirty="0" smtClean="0"/>
              <a:t> between speaker, mayor &amp; other office-bearers/structure: who does what?</a:t>
            </a:r>
          </a:p>
          <a:p>
            <a:r>
              <a:rPr lang="en-ZA" dirty="0" smtClean="0"/>
              <a:t>how to facilitate </a:t>
            </a:r>
            <a:r>
              <a:rPr lang="en-ZA" dirty="0" smtClean="0">
                <a:solidFill>
                  <a:srgbClr val="FFFF00"/>
                </a:solidFill>
              </a:rPr>
              <a:t>oversight</a:t>
            </a:r>
            <a:r>
              <a:rPr lang="en-ZA" dirty="0" smtClean="0"/>
              <a:t>?</a:t>
            </a:r>
          </a:p>
          <a:p>
            <a:endParaRPr lang="en-ZA" dirty="0"/>
          </a:p>
          <a:p>
            <a:r>
              <a:rPr lang="en-ZA" dirty="0"/>
              <a:t>f</a:t>
            </a:r>
            <a:r>
              <a:rPr lang="en-ZA" dirty="0" smtClean="0"/>
              <a:t>ocus on </a:t>
            </a:r>
            <a:r>
              <a:rPr lang="en-ZA" dirty="0" smtClean="0">
                <a:solidFill>
                  <a:srgbClr val="FFFF00"/>
                </a:solidFill>
              </a:rPr>
              <a:t>speaker</a:t>
            </a:r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29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en-US" dirty="0" smtClean="0"/>
              <a:t>Oversight is </a:t>
            </a:r>
            <a:r>
              <a:rPr lang="en-ZA" altLang="en-US" dirty="0" smtClean="0">
                <a:solidFill>
                  <a:srgbClr val="FFFF00"/>
                </a:solidFill>
              </a:rPr>
              <a:t>NOT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something </a:t>
            </a:r>
            <a:r>
              <a:rPr lang="en-ZA" b="1" dirty="0" smtClean="0">
                <a:solidFill>
                  <a:srgbClr val="FFFF00"/>
                </a:solidFill>
              </a:rPr>
              <a:t>for the opposition</a:t>
            </a:r>
            <a:endParaRPr lang="en-ZA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ZA" dirty="0" smtClean="0"/>
              <a:t>aimed </a:t>
            </a:r>
            <a:r>
              <a:rPr lang="en-ZA" b="1" dirty="0">
                <a:solidFill>
                  <a:srgbClr val="FFFF00"/>
                </a:solidFill>
              </a:rPr>
              <a:t>only </a:t>
            </a:r>
            <a:r>
              <a:rPr lang="en-ZA" dirty="0"/>
              <a:t>at </a:t>
            </a:r>
            <a:r>
              <a:rPr lang="en-ZA" b="1" dirty="0"/>
              <a:t>“</a:t>
            </a:r>
            <a:r>
              <a:rPr lang="en-ZA" b="1" dirty="0">
                <a:solidFill>
                  <a:srgbClr val="FFFF00"/>
                </a:solidFill>
              </a:rPr>
              <a:t>exposing maladministration or corruption</a:t>
            </a:r>
            <a:r>
              <a:rPr lang="en-ZA" b="1" dirty="0"/>
              <a:t>”</a:t>
            </a:r>
          </a:p>
          <a:p>
            <a:pPr>
              <a:defRPr/>
            </a:pPr>
            <a:r>
              <a:rPr lang="en-ZA" b="1" dirty="0" smtClean="0">
                <a:solidFill>
                  <a:srgbClr val="FFFF00"/>
                </a:solidFill>
              </a:rPr>
              <a:t>interfering</a:t>
            </a:r>
            <a:r>
              <a:rPr lang="en-ZA" dirty="0" smtClean="0">
                <a:solidFill>
                  <a:srgbClr val="FFFF00"/>
                </a:solidFill>
              </a:rPr>
              <a:t> </a:t>
            </a:r>
            <a:r>
              <a:rPr lang="en-ZA" dirty="0" smtClean="0"/>
              <a:t>with the administration</a:t>
            </a:r>
          </a:p>
          <a:p>
            <a:pPr>
              <a:defRPr/>
            </a:pPr>
            <a:r>
              <a:rPr lang="en-ZA" dirty="0" smtClean="0"/>
              <a:t>taking </a:t>
            </a:r>
            <a:r>
              <a:rPr lang="en-ZA" dirty="0"/>
              <a:t>decisions </a:t>
            </a:r>
            <a:r>
              <a:rPr lang="en-ZA" b="1" dirty="0">
                <a:solidFill>
                  <a:srgbClr val="FFFF00"/>
                </a:solidFill>
              </a:rPr>
              <a:t>instead</a:t>
            </a:r>
            <a:r>
              <a:rPr lang="en-ZA" dirty="0"/>
              <a:t> of the administration</a:t>
            </a:r>
          </a:p>
          <a:p>
            <a:pPr>
              <a:defRPr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958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/>
              <a:t>u</a:t>
            </a:r>
            <a:r>
              <a:rPr lang="en-ZA" dirty="0" smtClean="0"/>
              <a:t>se </a:t>
            </a:r>
            <a:r>
              <a:rPr lang="en-ZA" b="1" dirty="0" smtClean="0">
                <a:solidFill>
                  <a:srgbClr val="FFFF00"/>
                </a:solidFill>
              </a:rPr>
              <a:t>existing </a:t>
            </a:r>
            <a:r>
              <a:rPr lang="en-ZA" b="1" dirty="0" smtClean="0">
                <a:solidFill>
                  <a:srgbClr val="FFFF00"/>
                </a:solidFill>
              </a:rPr>
              <a:t>mechanisms</a:t>
            </a:r>
            <a:r>
              <a:rPr lang="en-ZA" dirty="0" smtClean="0"/>
              <a:t>, </a:t>
            </a:r>
            <a:r>
              <a:rPr lang="en-ZA" sz="2800" dirty="0" smtClean="0"/>
              <a:t>e.g.</a:t>
            </a:r>
            <a:endParaRPr lang="en-ZA" dirty="0" smtClean="0"/>
          </a:p>
          <a:p>
            <a:pPr lvl="1"/>
            <a:r>
              <a:rPr lang="en-ZA" dirty="0"/>
              <a:t>r</a:t>
            </a:r>
            <a:r>
              <a:rPr lang="en-ZA" dirty="0" smtClean="0"/>
              <a:t>egular statutory reporting cycles</a:t>
            </a:r>
          </a:p>
          <a:p>
            <a:pPr lvl="1"/>
            <a:r>
              <a:rPr lang="en-ZA" dirty="0" smtClean="0"/>
              <a:t>requests for report / feedback</a:t>
            </a:r>
          </a:p>
          <a:p>
            <a:pPr lvl="1"/>
            <a:r>
              <a:rPr lang="en-ZA" dirty="0" smtClean="0"/>
              <a:t>Rules </a:t>
            </a:r>
            <a:r>
              <a:rPr lang="en-ZA" dirty="0" smtClean="0"/>
              <a:t>and Orders (questions, motions, debate)</a:t>
            </a:r>
          </a:p>
          <a:p>
            <a:r>
              <a:rPr lang="en-ZA" dirty="0"/>
              <a:t>e</a:t>
            </a:r>
            <a:r>
              <a:rPr lang="en-ZA" dirty="0" smtClean="0"/>
              <a:t>nsure dedicated </a:t>
            </a:r>
            <a:r>
              <a:rPr lang="en-ZA" b="1" dirty="0" smtClean="0">
                <a:solidFill>
                  <a:srgbClr val="FFFF00"/>
                </a:solidFill>
              </a:rPr>
              <a:t>oversight structures</a:t>
            </a:r>
          </a:p>
          <a:p>
            <a:pPr lvl="1"/>
            <a:r>
              <a:rPr lang="en-ZA" dirty="0" smtClean="0"/>
              <a:t>oversight committee / </a:t>
            </a:r>
            <a:r>
              <a:rPr lang="en-ZA" dirty="0" smtClean="0"/>
              <a:t>MPACs</a:t>
            </a:r>
            <a:endParaRPr lang="en-ZA" dirty="0" smtClean="0"/>
          </a:p>
          <a:p>
            <a:pPr lvl="1"/>
            <a:r>
              <a:rPr lang="en-ZA" dirty="0" smtClean="0"/>
              <a:t>greater use of council </a:t>
            </a:r>
            <a:r>
              <a:rPr lang="en-ZA" dirty="0" smtClean="0"/>
              <a:t>(s 79) committees</a:t>
            </a:r>
            <a:r>
              <a:rPr lang="en-ZA" dirty="0" smtClean="0"/>
              <a:t>, </a:t>
            </a:r>
          </a:p>
          <a:p>
            <a:pPr marL="457200" lvl="1" indent="0">
              <a:buNone/>
            </a:pPr>
            <a:r>
              <a:rPr lang="en-ZA" dirty="0" smtClean="0"/>
              <a:t>not just executive (s 80) committees</a:t>
            </a:r>
          </a:p>
          <a:p>
            <a:r>
              <a:rPr lang="en-ZA" b="1" dirty="0">
                <a:solidFill>
                  <a:srgbClr val="FFFF00"/>
                </a:solidFill>
              </a:rPr>
              <a:t>s</a:t>
            </a:r>
            <a:r>
              <a:rPr lang="en-ZA" b="1" dirty="0" smtClean="0">
                <a:solidFill>
                  <a:srgbClr val="FFFF00"/>
                </a:solidFill>
              </a:rPr>
              <a:t>upport councillors</a:t>
            </a:r>
            <a:r>
              <a:rPr lang="en-ZA" dirty="0" smtClean="0"/>
              <a:t> to exercise oversight</a:t>
            </a:r>
          </a:p>
          <a:p>
            <a:pPr lvl="1"/>
            <a:r>
              <a:rPr lang="en-ZA" dirty="0" smtClean="0"/>
              <a:t>‘independent’ research capacity</a:t>
            </a:r>
          </a:p>
          <a:p>
            <a:pPr lvl="1"/>
            <a:r>
              <a:rPr lang="en-ZA" dirty="0" smtClean="0"/>
              <a:t>‘independent’ administrative capacity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439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/>
              <a:t>u</a:t>
            </a:r>
            <a:r>
              <a:rPr lang="en-ZA" dirty="0" smtClean="0"/>
              <a:t>se </a:t>
            </a:r>
            <a:r>
              <a:rPr lang="en-ZA" b="1" dirty="0" smtClean="0">
                <a:solidFill>
                  <a:srgbClr val="FFFF00"/>
                </a:solidFill>
              </a:rPr>
              <a:t>existing instruments</a:t>
            </a:r>
          </a:p>
          <a:p>
            <a:pPr lvl="1"/>
            <a:r>
              <a:rPr lang="en-ZA" dirty="0"/>
              <a:t>r</a:t>
            </a:r>
            <a:r>
              <a:rPr lang="en-ZA" dirty="0" smtClean="0"/>
              <a:t>egular statutory reporting cycles</a:t>
            </a:r>
          </a:p>
          <a:p>
            <a:pPr lvl="1"/>
            <a:r>
              <a:rPr lang="en-ZA" dirty="0"/>
              <a:t>r</a:t>
            </a:r>
            <a:r>
              <a:rPr lang="en-ZA" dirty="0" smtClean="0"/>
              <a:t>equests for report / feedback</a:t>
            </a:r>
          </a:p>
          <a:p>
            <a:pPr lvl="1"/>
            <a:r>
              <a:rPr lang="en-ZA" dirty="0" smtClean="0"/>
              <a:t>Rules and Orders (questions, motions, debate)</a:t>
            </a:r>
          </a:p>
          <a:p>
            <a:r>
              <a:rPr lang="en-ZA" dirty="0"/>
              <a:t>e</a:t>
            </a:r>
            <a:r>
              <a:rPr lang="en-ZA" dirty="0" smtClean="0"/>
              <a:t>nsure dedicated </a:t>
            </a:r>
            <a:r>
              <a:rPr lang="en-ZA" b="1" dirty="0" smtClean="0">
                <a:solidFill>
                  <a:srgbClr val="FFFF00"/>
                </a:solidFill>
              </a:rPr>
              <a:t>oversight structures</a:t>
            </a:r>
          </a:p>
          <a:p>
            <a:pPr lvl="1"/>
            <a:r>
              <a:rPr lang="en-ZA" dirty="0" smtClean="0"/>
              <a:t>oversight committee / MPAC</a:t>
            </a:r>
          </a:p>
          <a:p>
            <a:pPr lvl="1"/>
            <a:r>
              <a:rPr lang="en-ZA" dirty="0" smtClean="0"/>
              <a:t>greater use of council (s 79) committees, </a:t>
            </a:r>
          </a:p>
          <a:p>
            <a:pPr marL="457200" lvl="1" indent="0">
              <a:buNone/>
            </a:pPr>
            <a:r>
              <a:rPr lang="en-ZA" dirty="0" smtClean="0"/>
              <a:t>not just executive (s 80) committees</a:t>
            </a:r>
          </a:p>
          <a:p>
            <a:r>
              <a:rPr lang="en-ZA" b="1" dirty="0">
                <a:solidFill>
                  <a:srgbClr val="FFFF00"/>
                </a:solidFill>
              </a:rPr>
              <a:t>s</a:t>
            </a:r>
            <a:r>
              <a:rPr lang="en-ZA" b="1" dirty="0" smtClean="0">
                <a:solidFill>
                  <a:srgbClr val="FFFF00"/>
                </a:solidFill>
              </a:rPr>
              <a:t>upport councillors</a:t>
            </a:r>
            <a:r>
              <a:rPr lang="en-ZA" dirty="0" smtClean="0"/>
              <a:t> to exercise oversight</a:t>
            </a:r>
          </a:p>
          <a:p>
            <a:pPr lvl="1"/>
            <a:r>
              <a:rPr lang="en-ZA" dirty="0" smtClean="0"/>
              <a:t>‘independent’ research capacity</a:t>
            </a:r>
          </a:p>
          <a:p>
            <a:pPr lvl="1"/>
            <a:r>
              <a:rPr lang="en-ZA" dirty="0" smtClean="0"/>
              <a:t>‘independent’ administrative capacity</a:t>
            </a:r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6300192" y="3534107"/>
            <a:ext cx="2793072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ZA" sz="2400" dirty="0" smtClean="0"/>
              <a:t>- </a:t>
            </a:r>
            <a:r>
              <a:rPr lang="en-ZA" sz="2400" dirty="0" smtClean="0"/>
              <a:t>no </a:t>
            </a:r>
            <a:r>
              <a:rPr lang="en-ZA" sz="2400" dirty="0" smtClean="0"/>
              <a:t>one-size-fits-all</a:t>
            </a:r>
          </a:p>
          <a:p>
            <a:r>
              <a:rPr lang="en-ZA" sz="2400" dirty="0" smtClean="0"/>
              <a:t>- council </a:t>
            </a:r>
            <a:r>
              <a:rPr lang="en-ZA" sz="2400" dirty="0" smtClean="0"/>
              <a:t>size matters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4226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r>
              <a:rPr lang="en-ZA" dirty="0" smtClean="0"/>
              <a:t>How to avoid / deal with conflict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64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recognise that </a:t>
            </a:r>
            <a:r>
              <a:rPr lang="en-ZA" dirty="0" smtClean="0">
                <a:solidFill>
                  <a:srgbClr val="FFFF00"/>
                </a:solidFill>
              </a:rPr>
              <a:t>it is complex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b</a:t>
            </a:r>
            <a:r>
              <a:rPr lang="en-ZA" dirty="0" smtClean="0"/>
              <a:t>e </a:t>
            </a:r>
            <a:r>
              <a:rPr lang="en-ZA" dirty="0" smtClean="0">
                <a:solidFill>
                  <a:srgbClr val="FFFF00"/>
                </a:solidFill>
              </a:rPr>
              <a:t>intentional</a:t>
            </a:r>
            <a:r>
              <a:rPr lang="en-ZA" dirty="0" smtClean="0"/>
              <a:t> about defining roles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adopt and implement a </a:t>
            </a:r>
            <a:r>
              <a:rPr lang="en-ZA" dirty="0" smtClean="0">
                <a:solidFill>
                  <a:srgbClr val="FFFF00"/>
                </a:solidFill>
              </a:rPr>
              <a:t>Terms of Reference</a:t>
            </a:r>
            <a:r>
              <a:rPr lang="en-ZA" dirty="0" smtClean="0"/>
              <a:t> (s 53 Municipal Systems Act)</a:t>
            </a:r>
          </a:p>
        </p:txBody>
      </p:sp>
    </p:spTree>
    <p:extLst>
      <p:ext uri="{BB962C8B-B14F-4D97-AF65-F5344CB8AC3E}">
        <p14:creationId xmlns:p14="http://schemas.microsoft.com/office/powerpoint/2010/main" val="34154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en-ZA" sz="3600" dirty="0" smtClean="0"/>
              <a:t/>
            </a:r>
            <a:br>
              <a:rPr lang="en-ZA" sz="3600" dirty="0" smtClean="0"/>
            </a:br>
            <a:r>
              <a:rPr lang="en-ZA" sz="3600" dirty="0" smtClean="0"/>
              <a:t>Thank You</a:t>
            </a: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jdevisser@uwc.ac.za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</a:t>
            </a:r>
            <a:r>
              <a:rPr lang="en-ZA" dirty="0" smtClean="0"/>
              <a:t>ome questions from practice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/>
              <a:t>“who actually determines the council </a:t>
            </a:r>
            <a:r>
              <a:rPr lang="en-ZA" dirty="0" smtClean="0">
                <a:solidFill>
                  <a:srgbClr val="FFFF00"/>
                </a:solidFill>
              </a:rPr>
              <a:t>agenda</a:t>
            </a:r>
            <a:r>
              <a:rPr lang="en-ZA" dirty="0" smtClean="0"/>
              <a:t>?”</a:t>
            </a:r>
          </a:p>
          <a:p>
            <a:r>
              <a:rPr lang="en-ZA" dirty="0" smtClean="0"/>
              <a:t>“why is the speaker doing community </a:t>
            </a:r>
            <a:r>
              <a:rPr lang="en-ZA" dirty="0" smtClean="0">
                <a:solidFill>
                  <a:srgbClr val="FFFF00"/>
                </a:solidFill>
              </a:rPr>
              <a:t>participation</a:t>
            </a:r>
            <a:r>
              <a:rPr lang="en-ZA" dirty="0" smtClean="0"/>
              <a:t>?”</a:t>
            </a:r>
          </a:p>
          <a:p>
            <a:r>
              <a:rPr lang="en-ZA" dirty="0" smtClean="0"/>
              <a:t>“is the speaker </a:t>
            </a:r>
            <a:r>
              <a:rPr lang="en-ZA" dirty="0" smtClean="0">
                <a:solidFill>
                  <a:srgbClr val="FFFF00"/>
                </a:solidFill>
              </a:rPr>
              <a:t>interfering</a:t>
            </a:r>
            <a:r>
              <a:rPr lang="en-ZA" dirty="0" smtClean="0"/>
              <a:t> in the administration?”</a:t>
            </a:r>
          </a:p>
          <a:p>
            <a:r>
              <a:rPr lang="en-ZA" dirty="0" smtClean="0"/>
              <a:t>“why is speaker </a:t>
            </a:r>
            <a:r>
              <a:rPr lang="en-ZA" dirty="0" smtClean="0">
                <a:solidFill>
                  <a:srgbClr val="FFFF00"/>
                </a:solidFill>
              </a:rPr>
              <a:t>disciplining</a:t>
            </a:r>
            <a:r>
              <a:rPr lang="en-ZA" dirty="0" smtClean="0"/>
              <a:t> councillors of the party that I lead?”</a:t>
            </a:r>
          </a:p>
          <a:p>
            <a:r>
              <a:rPr lang="en-ZA" dirty="0" smtClean="0"/>
              <a:t>“is the speaker </a:t>
            </a:r>
            <a:r>
              <a:rPr lang="en-ZA" dirty="0" smtClean="0">
                <a:solidFill>
                  <a:srgbClr val="FFFF00"/>
                </a:solidFill>
              </a:rPr>
              <a:t>independent</a:t>
            </a:r>
            <a:r>
              <a:rPr lang="en-ZA" dirty="0" smtClean="0"/>
              <a:t> or simply towing a party line?”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73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This presentation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why </a:t>
            </a:r>
            <a:r>
              <a:rPr lang="en-ZA" dirty="0"/>
              <a:t>it is </a:t>
            </a:r>
            <a:r>
              <a:rPr lang="en-ZA" dirty="0">
                <a:solidFill>
                  <a:srgbClr val="FFFF00"/>
                </a:solidFill>
              </a:rPr>
              <a:t>not </a:t>
            </a:r>
            <a:r>
              <a:rPr lang="en-ZA" dirty="0" smtClean="0">
                <a:solidFill>
                  <a:srgbClr val="FFFF00"/>
                </a:solidFill>
              </a:rPr>
              <a:t>easy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what </a:t>
            </a:r>
            <a:r>
              <a:rPr lang="en-ZA" dirty="0"/>
              <a:t>the </a:t>
            </a:r>
            <a:r>
              <a:rPr lang="en-ZA" dirty="0" smtClean="0">
                <a:solidFill>
                  <a:srgbClr val="FFFF00"/>
                </a:solidFill>
              </a:rPr>
              <a:t>law</a:t>
            </a:r>
            <a:r>
              <a:rPr lang="en-ZA" dirty="0" smtClean="0"/>
              <a:t> says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focus on </a:t>
            </a:r>
            <a:r>
              <a:rPr lang="en-ZA" dirty="0" smtClean="0">
                <a:solidFill>
                  <a:srgbClr val="FFFF00"/>
                </a:solidFill>
              </a:rPr>
              <a:t>oversight</a:t>
            </a:r>
          </a:p>
          <a:p>
            <a:pPr marL="514350" indent="-514350">
              <a:buFont typeface="+mj-lt"/>
              <a:buAutoNum type="arabicPeriod"/>
            </a:pP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how to </a:t>
            </a:r>
            <a:r>
              <a:rPr lang="en-ZA" dirty="0" smtClean="0"/>
              <a:t>avoid </a:t>
            </a:r>
            <a:r>
              <a:rPr lang="en-ZA" dirty="0"/>
              <a:t>/deal with </a:t>
            </a:r>
            <a:r>
              <a:rPr lang="en-ZA" dirty="0">
                <a:solidFill>
                  <a:srgbClr val="FFFF00"/>
                </a:solidFill>
              </a:rPr>
              <a:t>conflict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842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 algn="ctr">
              <a:buNone/>
            </a:pPr>
            <a:r>
              <a:rPr lang="en-ZA" dirty="0"/>
              <a:t>w</a:t>
            </a:r>
            <a:r>
              <a:rPr lang="en-ZA" dirty="0" smtClean="0"/>
              <a:t>hy it’s not easy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267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S 151(2) Constitution: council is </a:t>
            </a:r>
            <a:r>
              <a:rPr lang="en-ZA" dirty="0" smtClean="0">
                <a:solidFill>
                  <a:srgbClr val="FFFF00"/>
                </a:solidFill>
              </a:rPr>
              <a:t>both</a:t>
            </a:r>
            <a:r>
              <a:rPr lang="en-ZA" dirty="0" smtClean="0"/>
              <a:t> legislature and executive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b</a:t>
            </a:r>
            <a:r>
              <a:rPr lang="en-ZA" dirty="0" smtClean="0"/>
              <a:t>ut Municipal Structures Act creates </a:t>
            </a:r>
            <a:r>
              <a:rPr lang="en-ZA" dirty="0" smtClean="0">
                <a:solidFill>
                  <a:srgbClr val="FFFF00"/>
                </a:solidFill>
              </a:rPr>
              <a:t>separate legislative and executive </a:t>
            </a:r>
            <a:r>
              <a:rPr lang="en-ZA" dirty="0" smtClean="0"/>
              <a:t>structures/office bearers</a:t>
            </a:r>
          </a:p>
          <a:p>
            <a:pPr>
              <a:defRPr/>
            </a:pPr>
            <a:endParaRPr lang="en-ZA" dirty="0" smtClean="0"/>
          </a:p>
          <a:p>
            <a:pPr lvl="1">
              <a:defRPr/>
            </a:pPr>
            <a:endParaRPr lang="en-ZA" dirty="0" smtClean="0"/>
          </a:p>
          <a:p>
            <a:pPr>
              <a:defRPr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878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4191000"/>
            <a:ext cx="1524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381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9912" y="2132856"/>
            <a:ext cx="152400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92888" y="3429000"/>
            <a:ext cx="1371600" cy="1600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65304" y="4038600"/>
            <a:ext cx="1143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7584" y="44958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80703" y="3352800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51920" y="4495800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73885" y="25146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621463" y="4495800"/>
            <a:ext cx="1343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34124" y="4476750"/>
            <a:ext cx="124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5536" y="6309320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72" name="TextBox 20"/>
          <p:cNvSpPr txBox="1">
            <a:spLocks noChangeArrowheads="1"/>
          </p:cNvSpPr>
          <p:nvPr/>
        </p:nvSpPr>
        <p:spPr bwMode="auto">
          <a:xfrm>
            <a:off x="1043608" y="6309320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38128" y="6284168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74" name="TextBox 23"/>
          <p:cNvSpPr txBox="1">
            <a:spLocks noChangeArrowheads="1"/>
          </p:cNvSpPr>
          <p:nvPr/>
        </p:nvSpPr>
        <p:spPr bwMode="auto">
          <a:xfrm>
            <a:off x="4126161" y="6309320"/>
            <a:ext cx="8778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78016" y="6309320"/>
            <a:ext cx="1030288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voters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69088" y="6309320"/>
            <a:ext cx="12954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voters</a:t>
            </a:r>
          </a:p>
        </p:txBody>
      </p:sp>
      <p:sp>
        <p:nvSpPr>
          <p:cNvPr id="27" name="Down Arrow 26"/>
          <p:cNvSpPr/>
          <p:nvPr/>
        </p:nvSpPr>
        <p:spPr>
          <a:xfrm rot="10800000">
            <a:off x="1279499" y="5636096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 rot="10800000">
            <a:off x="4303836" y="5708103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rot="10800000">
            <a:off x="6608093" y="5708103"/>
            <a:ext cx="484187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Down Arrow 29"/>
          <p:cNvSpPr/>
          <p:nvPr/>
        </p:nvSpPr>
        <p:spPr>
          <a:xfrm rot="10800000">
            <a:off x="8100392" y="5708103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Left-Right Arrow 30"/>
          <p:cNvSpPr/>
          <p:nvPr/>
        </p:nvSpPr>
        <p:spPr>
          <a:xfrm rot="5400000">
            <a:off x="4164930" y="3165946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Left-Right Arrow 31"/>
          <p:cNvSpPr/>
          <p:nvPr/>
        </p:nvSpPr>
        <p:spPr>
          <a:xfrm rot="5400000">
            <a:off x="1048718" y="3958034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 rot="10800000">
            <a:off x="7050360" y="4164013"/>
            <a:ext cx="762000" cy="484187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602554"/>
              </p:ext>
            </p:extLst>
          </p:nvPr>
        </p:nvGraphicFramePr>
        <p:xfrm>
          <a:off x="0" y="124624"/>
          <a:ext cx="9144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LOCAL GOVERNMENT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NATIONAL</a:t>
                      </a:r>
                      <a:r>
                        <a:rPr lang="en-ZA" b="0" baseline="0" dirty="0" smtClean="0"/>
                        <a:t> / PROVINCIAL PARLIAMENT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(PRESIDENTIAL)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4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4191000"/>
            <a:ext cx="1524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381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9912" y="2132856"/>
            <a:ext cx="152400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7584" y="44958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80703" y="3352800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51920" y="4221088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73885" y="25146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5536" y="6309320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72" name="TextBox 20"/>
          <p:cNvSpPr txBox="1">
            <a:spLocks noChangeArrowheads="1"/>
          </p:cNvSpPr>
          <p:nvPr/>
        </p:nvSpPr>
        <p:spPr bwMode="auto">
          <a:xfrm>
            <a:off x="1043608" y="6309320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38128" y="6284168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74" name="TextBox 23"/>
          <p:cNvSpPr txBox="1">
            <a:spLocks noChangeArrowheads="1"/>
          </p:cNvSpPr>
          <p:nvPr/>
        </p:nvSpPr>
        <p:spPr bwMode="auto">
          <a:xfrm>
            <a:off x="4126161" y="6309320"/>
            <a:ext cx="8778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7" name="Down Arrow 26"/>
          <p:cNvSpPr/>
          <p:nvPr/>
        </p:nvSpPr>
        <p:spPr>
          <a:xfrm rot="10800000">
            <a:off x="1279499" y="5636096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 rot="10800000">
            <a:off x="4303836" y="5708103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Left-Right Arrow 30"/>
          <p:cNvSpPr/>
          <p:nvPr/>
        </p:nvSpPr>
        <p:spPr>
          <a:xfrm rot="5400000">
            <a:off x="4164930" y="3165946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Left-Right Arrow 31"/>
          <p:cNvSpPr/>
          <p:nvPr/>
        </p:nvSpPr>
        <p:spPr>
          <a:xfrm rot="5400000">
            <a:off x="1048718" y="3958034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0" y="124624"/>
          <a:ext cx="9144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LOCAL GOVERNMENT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NATIONAL</a:t>
                      </a:r>
                      <a:r>
                        <a:rPr lang="en-ZA" b="0" baseline="0" dirty="0" smtClean="0"/>
                        <a:t> / PROVINCIAL PARLIAMENT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5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4191000"/>
            <a:ext cx="1524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38128" y="3124200"/>
            <a:ext cx="2286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9912" y="2132856"/>
            <a:ext cx="152400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7584" y="44958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80703" y="3352800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51920" y="4221088"/>
            <a:ext cx="13430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legislature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73885" y="2514600"/>
            <a:ext cx="12461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executive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5536" y="6309320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72" name="TextBox 20"/>
          <p:cNvSpPr txBox="1">
            <a:spLocks noChangeArrowheads="1"/>
          </p:cNvSpPr>
          <p:nvPr/>
        </p:nvSpPr>
        <p:spPr bwMode="auto">
          <a:xfrm>
            <a:off x="1043608" y="6309320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38128" y="6284168"/>
            <a:ext cx="2286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74" name="TextBox 23"/>
          <p:cNvSpPr txBox="1">
            <a:spLocks noChangeArrowheads="1"/>
          </p:cNvSpPr>
          <p:nvPr/>
        </p:nvSpPr>
        <p:spPr bwMode="auto">
          <a:xfrm>
            <a:off x="4126161" y="6309320"/>
            <a:ext cx="877887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/>
              <a:t>voters</a:t>
            </a:r>
          </a:p>
        </p:txBody>
      </p:sp>
      <p:sp>
        <p:nvSpPr>
          <p:cNvPr id="27" name="Down Arrow 26"/>
          <p:cNvSpPr/>
          <p:nvPr/>
        </p:nvSpPr>
        <p:spPr>
          <a:xfrm rot="10800000">
            <a:off x="1279499" y="5636096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 rot="10800000">
            <a:off x="4303836" y="5708103"/>
            <a:ext cx="484188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Left-Right Arrow 30"/>
          <p:cNvSpPr/>
          <p:nvPr/>
        </p:nvSpPr>
        <p:spPr>
          <a:xfrm rot="5400000">
            <a:off x="4164930" y="3165946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Left-Right Arrow 31"/>
          <p:cNvSpPr/>
          <p:nvPr/>
        </p:nvSpPr>
        <p:spPr>
          <a:xfrm rot="5400000">
            <a:off x="1048718" y="3958034"/>
            <a:ext cx="762000" cy="48418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07151"/>
              </p:ext>
            </p:extLst>
          </p:nvPr>
        </p:nvGraphicFramePr>
        <p:xfrm>
          <a:off x="0" y="124624"/>
          <a:ext cx="9144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LOCAL GOVERNMENT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0" dirty="0" smtClean="0"/>
                        <a:t>NATIONAL</a:t>
                      </a:r>
                      <a:r>
                        <a:rPr lang="en-ZA" b="0" baseline="0" dirty="0" smtClean="0"/>
                        <a:t> / PROVINCIAL PARLIAMENT</a:t>
                      </a:r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95936" y="4613066"/>
            <a:ext cx="1062470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speaker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34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2301</TotalTime>
  <Words>665</Words>
  <Application>Microsoft Office PowerPoint</Application>
  <PresentationFormat>On-screen Show (4:3)</PresentationFormat>
  <Paragraphs>152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Tahoma</vt:lpstr>
      <vt:lpstr>Office Theme</vt:lpstr>
      <vt:lpstr>Separation of Functions: a Differentiated Model of Accountability and Oversight </vt:lpstr>
      <vt:lpstr>PowerPoint Presentation</vt:lpstr>
      <vt:lpstr>some questions from practice </vt:lpstr>
      <vt:lpstr>This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local government:</vt:lpstr>
      <vt:lpstr>In local government:</vt:lpstr>
      <vt:lpstr>In local government:</vt:lpstr>
      <vt:lpstr>In local government:</vt:lpstr>
      <vt:lpstr>PowerPoint Presentation</vt:lpstr>
      <vt:lpstr>Functions of Speaker  (Municipal Structures Act)</vt:lpstr>
      <vt:lpstr>Additional functions</vt:lpstr>
      <vt:lpstr>PowerPoint Presentation</vt:lpstr>
      <vt:lpstr>Why “oversight”?</vt:lpstr>
      <vt:lpstr>Oversight is NOT</vt:lpstr>
      <vt:lpstr>PowerPoint Presentation</vt:lpstr>
      <vt:lpstr>PowerPoint Presentation</vt:lpstr>
      <vt:lpstr>PowerPoint Presentation</vt:lpstr>
      <vt:lpstr>PowerPoint Presentation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government institutions and elections</dc:title>
  <dc:creator>user</dc:creator>
  <cp:lastModifiedBy>Admin</cp:lastModifiedBy>
  <cp:revision>127</cp:revision>
  <dcterms:created xsi:type="dcterms:W3CDTF">2013-04-18T10:19:30Z</dcterms:created>
  <dcterms:modified xsi:type="dcterms:W3CDTF">2017-08-16T08:05:44Z</dcterms:modified>
</cp:coreProperties>
</file>